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</p:sldIdLst>
  <p:sldSz cx="9144000" cy="5143500" type="screen16x9"/>
  <p:notesSz cx="6858000" cy="9144000"/>
  <p:embeddedFontLst>
    <p:embeddedFont>
      <p:font typeface="EB Garamond" panose="020B0604020202020204" charset="0"/>
      <p:regular r:id="rId13"/>
      <p:bold r:id="rId14"/>
      <p:italic r:id="rId15"/>
      <p:boldItalic r:id="rId16"/>
    </p:embeddedFont>
    <p:embeddedFont>
      <p:font typeface="Source Code Pro" panose="020B0604020202020204" charset="0"/>
      <p:regular r:id="rId17"/>
      <p:bold r:id="rId18"/>
      <p:italic r:id="rId19"/>
      <p:boldItalic r:id="rId20"/>
    </p:embeddedFont>
    <p:embeddedFont>
      <p:font typeface="Oswald" panose="020B0604020202020204" charset="0"/>
      <p:regular r:id="rId21"/>
      <p:bold r:id="rId22"/>
    </p:embeddedFont>
    <p:embeddedFont>
      <p:font typeface="Times" panose="02020603050405020304" pitchFamily="18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12" autoAdjust="0"/>
    <p:restoredTop sz="94660"/>
  </p:normalViewPr>
  <p:slideViewPr>
    <p:cSldViewPr snapToGrid="0">
      <p:cViewPr>
        <p:scale>
          <a:sx n="75" d="100"/>
          <a:sy n="75" d="100"/>
        </p:scale>
        <p:origin x="-1260" y="-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1939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bc8e7d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bc8e7d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bc8e7d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bc8e7d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bc8e7d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bc8e7d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bc8e7d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bc8e7d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bc8e7d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bc8e7d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bc8e7d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bc8e7d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bc8e7d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bc8e7d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bc8e7d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bc8e7d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4bc8e7d8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4bc8e7d8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11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7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0.wav"/><Relationship Id="rId7" Type="http://schemas.openxmlformats.org/officeDocument/2006/relationships/image" Target="../media/image14.jpeg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wav"/><Relationship Id="rId7" Type="http://schemas.openxmlformats.org/officeDocument/2006/relationships/image" Target="../media/image5.jpe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wav"/><Relationship Id="rId7" Type="http://schemas.openxmlformats.org/officeDocument/2006/relationships/image" Target="../media/image10.jpe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3.pn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265500" y="25646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EB Garamond"/>
                <a:ea typeface="EB Garamond"/>
                <a:cs typeface="EB Garamond"/>
                <a:sym typeface="EB Garamond"/>
              </a:rPr>
              <a:t>TUẦN 30.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>
                <a:latin typeface="EB Garamond"/>
                <a:ea typeface="EB Garamond"/>
                <a:cs typeface="EB Garamond"/>
                <a:sym typeface="EB Garamond"/>
              </a:rPr>
              <a:t>CHẤT BÉO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265500" y="44073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latin typeface="EB Garamond"/>
                <a:ea typeface="EB Garamond"/>
                <a:cs typeface="EB Garamond"/>
                <a:sym typeface="EB Garamond"/>
              </a:rPr>
              <a:t>GVBM: NGUYỄN THỊ KIM LOAN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2"/>
          </p:nvPr>
        </p:nvSpPr>
        <p:spPr>
          <a:xfrm>
            <a:off x="4589232" y="127000"/>
            <a:ext cx="4554768" cy="21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"/>
              <a:buAutoNum type="arabicParenR"/>
            </a:pPr>
            <a:r>
              <a:rPr lang="en-US" sz="2000" b="1" smtClean="0">
                <a:latin typeface="Times"/>
                <a:ea typeface="Times"/>
                <a:cs typeface="Times"/>
                <a:sym typeface="Times"/>
              </a:rPr>
              <a:t>Chất béo có ở đâu?</a:t>
            </a:r>
            <a:endParaRPr sz="2000" b="1"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"/>
              <a:buAutoNum type="arabicParenR"/>
            </a:pPr>
            <a:r>
              <a:rPr lang="en-US" sz="2000" b="1" smtClean="0">
                <a:latin typeface="Times"/>
                <a:ea typeface="Times"/>
                <a:cs typeface="Times"/>
                <a:sym typeface="Times"/>
              </a:rPr>
              <a:t>Tính chất vật lí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"/>
              <a:buAutoNum type="arabicParenR"/>
            </a:pPr>
            <a:r>
              <a:rPr lang="en-US" sz="2000" b="1" smtClean="0">
                <a:latin typeface="Times"/>
                <a:ea typeface="Times"/>
                <a:cs typeface="Times"/>
                <a:sym typeface="Times"/>
              </a:rPr>
              <a:t>Thành phần và cấu tạo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"/>
              <a:buAutoNum type="arabicParenR"/>
            </a:pPr>
            <a:r>
              <a:rPr lang="en-US" sz="2000" b="1" smtClean="0">
                <a:latin typeface="Times"/>
                <a:ea typeface="Times"/>
                <a:cs typeface="Times"/>
                <a:sym typeface="Times"/>
              </a:rPr>
              <a:t>Tính chất hóa học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"/>
              <a:buAutoNum type="arabicParenR"/>
            </a:pPr>
            <a:r>
              <a:rPr lang="en-US" sz="2000" b="1" smtClean="0">
                <a:latin typeface="Times"/>
                <a:ea typeface="Times"/>
                <a:cs typeface="Times"/>
                <a:sym typeface="Times"/>
              </a:rPr>
              <a:t>Ứng dụng</a:t>
            </a:r>
            <a:endParaRPr sz="2000" b="1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32" y="2235200"/>
            <a:ext cx="4554768" cy="2908300"/>
          </a:xfrm>
          <a:prstGeom prst="rect">
            <a:avLst/>
          </a:prstGeom>
        </p:spPr>
      </p:pic>
      <p:pic>
        <p:nvPicPr>
          <p:cNvPr id="2050" name="Picture 2" descr="Chất bé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39712"/>
            <a:ext cx="3819525" cy="22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6"/>
    </mc:Choice>
    <mc:Fallback xmlns="">
      <p:transition spd="slow" advTm="1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6858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3-/ ỨNG DỤNG CỦA CHẤT BÉO?</a:t>
            </a:r>
            <a:endParaRPr sz="2800" b="1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62749" y="764371"/>
            <a:ext cx="3368659" cy="713889"/>
            <a:chOff x="4847079" y="1472257"/>
            <a:chExt cx="3368659" cy="713889"/>
          </a:xfrm>
        </p:grpSpPr>
        <p:sp>
          <p:nvSpPr>
            <p:cNvPr id="20" name="Rectangle 19"/>
            <p:cNvSpPr/>
            <p:nvPr/>
          </p:nvSpPr>
          <p:spPr>
            <a:xfrm>
              <a:off x="4847079" y="1478260"/>
              <a:ext cx="223811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(RCOO)</a:t>
              </a:r>
              <a:r>
                <a:rPr lang="en-US" sz="4000" b="1" baseline="-2500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endParaRPr lang="en-US" sz="40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918588" y="1472257"/>
              <a:ext cx="129715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"/>
                  <a:solidFill>
                    <a:schemeClr val="tx1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C</a:t>
              </a:r>
              <a:r>
                <a:rPr lang="en-US" sz="4000" b="1" baseline="-25000" smtClean="0">
                  <a:ln w="1905"/>
                  <a:solidFill>
                    <a:schemeClr val="tx1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r>
                <a:rPr lang="en-US" sz="4000" b="1" smtClean="0">
                  <a:ln w="1905"/>
                  <a:solidFill>
                    <a:schemeClr val="tx1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H</a:t>
              </a:r>
              <a:r>
                <a:rPr lang="en-US" sz="4000" b="1" baseline="-25000" smtClean="0">
                  <a:ln w="1905"/>
                  <a:solidFill>
                    <a:schemeClr val="tx1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5</a:t>
              </a:r>
              <a:endParaRPr lang="en-US" sz="4000" b="1" cap="none" spc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92100" y="1585912"/>
            <a:ext cx="2875697" cy="2870801"/>
            <a:chOff x="292100" y="1585912"/>
            <a:chExt cx="2875697" cy="2870801"/>
          </a:xfrm>
        </p:grpSpPr>
        <p:pic>
          <p:nvPicPr>
            <p:cNvPr id="7172" name="Picture 4" descr="Những điều không phải ai cũng biết về xà phòng - Tạp chí Đẹ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585912"/>
              <a:ext cx="2875697" cy="1906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423701" y="3625716"/>
              <a:ext cx="222528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Xà phòng</a:t>
              </a:r>
            </a:p>
            <a:p>
              <a:pPr algn="ctr"/>
              <a:r>
                <a:rPr lang="en-US" sz="2000" cap="none" spc="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p/ứng xà phòng hóa</a:t>
              </a:r>
              <a:endParaRPr lang="en-US" sz="2000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44548" y="1558066"/>
            <a:ext cx="2538285" cy="3369282"/>
            <a:chOff x="3621214" y="1585912"/>
            <a:chExt cx="2538285" cy="3369282"/>
          </a:xfrm>
        </p:grpSpPr>
        <p:pic>
          <p:nvPicPr>
            <p:cNvPr id="7174" name="Picture 6" descr="Glycerin thực vật - Nguyên liệu mỹ phẩ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214" y="1585912"/>
              <a:ext cx="2538285" cy="2538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110840" y="4124197"/>
              <a:ext cx="1861408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Glixerol</a:t>
              </a:r>
            </a:p>
            <a:p>
              <a:pPr algn="ctr"/>
              <a:r>
                <a:rPr lang="en-US" sz="2000" cap="none" spc="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p/ứng thủy phân</a:t>
              </a:r>
              <a:endParaRPr lang="en-US" sz="2000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63861" y="1665287"/>
            <a:ext cx="2622781" cy="2823777"/>
            <a:chOff x="6163861" y="1665287"/>
            <a:chExt cx="2622781" cy="2823777"/>
          </a:xfrm>
        </p:grpSpPr>
        <p:pic>
          <p:nvPicPr>
            <p:cNvPr id="7176" name="Picture 8" descr="Chất béo - Không nên quá sợ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3861" y="1665287"/>
              <a:ext cx="2622781" cy="1747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6433627" y="3658067"/>
              <a:ext cx="205697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Thực phẩm </a:t>
              </a:r>
            </a:p>
            <a:p>
              <a:pPr algn="ctr"/>
              <a:r>
                <a:rPr lang="en-US" sz="200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g</a:t>
              </a:r>
              <a:r>
                <a:rPr lang="en-US" sz="2000" cap="none" spc="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iàu dinh dưỡng</a:t>
              </a:r>
              <a:endParaRPr lang="en-US" sz="1600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950940"/>
      </p:ext>
    </p:extLst>
  </p:cSld>
  <p:clrMapOvr>
    <a:masterClrMapping/>
  </p:clrMapOvr>
  <p:transition spd="slow" advTm="7806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6858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1-/ CHẤT BÉO CÓ Ở ĐÂU?</a:t>
            </a:r>
            <a:endParaRPr sz="2800" b="1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1026" name="Picture 2" descr="Thêm thứ này khi chiên, mỡ heo vừa trắng vừa mềm mịn, dẻo quánh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4"/>
            <a:ext cx="2879725" cy="198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 hồi: 'Góc khuất' hại sức khỏe không phải ai cũng biết | Sức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854074"/>
            <a:ext cx="2828925" cy="198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g Hạt Giống Đậu Phộng(A2.304 | C32) | Shopee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854074"/>
            <a:ext cx="2625725" cy="19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ì lạ dừa sáp miền Tây | Mytour.v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94" y="2259258"/>
            <a:ext cx="2812085" cy="18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ạt hạnh nhân nhập khẩu giàu dinh dưỡ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84" y="2383707"/>
            <a:ext cx="245372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70;p14"/>
          <p:cNvSpPr txBox="1">
            <a:spLocks/>
          </p:cNvSpPr>
          <p:nvPr/>
        </p:nvSpPr>
        <p:spPr>
          <a:xfrm>
            <a:off x="-1" y="3387007"/>
            <a:ext cx="2879725" cy="73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sz="2000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Một số thực phẩm có chứa chất béo.</a:t>
            </a:r>
            <a:endParaRPr lang="en-US" sz="2000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1" name="Google Shape;70;p14"/>
          <p:cNvSpPr txBox="1">
            <a:spLocks/>
          </p:cNvSpPr>
          <p:nvPr/>
        </p:nvSpPr>
        <p:spPr>
          <a:xfrm>
            <a:off x="114296" y="4259782"/>
            <a:ext cx="8877303" cy="73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  <a:sym typeface="Wingdings"/>
              </a:rPr>
              <a:t> </a:t>
            </a: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Chất béo có nhiều trong mỡ động vật, dầu thực vật, hạt và quả.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1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6858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2</a:t>
            </a:r>
            <a:r>
              <a:rPr lang="en-US" sz="2800" b="1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-/ TÍNH CHẤT VẬT LÍ CỦA CHẤT BÉO?</a:t>
            </a:r>
            <a:endParaRPr sz="2800" b="1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1" name="Google Shape;70;p14"/>
          <p:cNvSpPr txBox="1">
            <a:spLocks/>
          </p:cNvSpPr>
          <p:nvPr/>
        </p:nvSpPr>
        <p:spPr>
          <a:xfrm>
            <a:off x="114296" y="4013200"/>
            <a:ext cx="9007949" cy="9800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>
              <a:buFont typeface="Wingdings" pitchFamily="2" charset="2"/>
              <a:buChar char="?"/>
            </a:pP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Chất béo (mỡ ĐV, dầu TV) không tan trong nước, nhẹ hơn nước. </a:t>
            </a:r>
          </a:p>
          <a:p>
            <a:pPr marL="342900" indent="-342900">
              <a:buFont typeface="Wingdings" pitchFamily="2" charset="2"/>
              <a:buChar char="?"/>
            </a:pP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Chất béo có thể tan trong xăng, dầu hỏa…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296" y="939800"/>
            <a:ext cx="3454400" cy="2233315"/>
            <a:chOff x="155575" y="939800"/>
            <a:chExt cx="3454400" cy="2233315"/>
          </a:xfrm>
        </p:grpSpPr>
        <p:pic>
          <p:nvPicPr>
            <p:cNvPr id="3074" name="Picture 2" descr="Dầu đậu nành có tốt cho sức khỏe không?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939800"/>
              <a:ext cx="3454400" cy="172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01038" y="2711450"/>
              <a:ext cx="25827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DẦU ĐẬU NÀNH</a:t>
              </a:r>
              <a:endParaRPr lang="en-US" sz="2400" b="1" cap="none" spc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06208" y="939800"/>
            <a:ext cx="3098800" cy="2804815"/>
            <a:chOff x="3609975" y="939800"/>
            <a:chExt cx="3098800" cy="2804815"/>
          </a:xfrm>
        </p:grpSpPr>
        <p:pic>
          <p:nvPicPr>
            <p:cNvPr id="3076" name="Picture 4" descr="9 lợi ích tuyết vời của dầu lạc và những lưu ý khi sử dụ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975" y="939800"/>
              <a:ext cx="3098800" cy="23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3758191" y="3282950"/>
              <a:ext cx="280237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DẦU ĐẬU PHỘNG</a:t>
              </a:r>
              <a:endParaRPr lang="en-US" sz="2400" b="1" cap="none" spc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15494" y="1139855"/>
            <a:ext cx="2906751" cy="2057400"/>
            <a:chOff x="6215494" y="1139855"/>
            <a:chExt cx="2906751" cy="2057400"/>
          </a:xfrm>
        </p:grpSpPr>
        <p:pic>
          <p:nvPicPr>
            <p:cNvPr id="3080" name="Picture 8" descr="Chất Nhũ Hóa Trong Sản Xuất Thực Phẩm (E471-495) - Chuyển giao ...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" t="15488" r="66114" b="28325"/>
            <a:stretch/>
          </p:blipFill>
          <p:spPr bwMode="auto">
            <a:xfrm>
              <a:off x="6215494" y="1139855"/>
              <a:ext cx="2345930" cy="205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8138480" y="1572567"/>
              <a:ext cx="85311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DẦU</a:t>
              </a:r>
              <a:endParaRPr lang="en-US" sz="2400" b="1" cap="none" spc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007836" y="2220267"/>
              <a:ext cx="111440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NƯỚC</a:t>
              </a:r>
              <a:endParaRPr lang="en-US" sz="2400" b="1" cap="none" spc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796968"/>
      </p:ext>
    </p:extLst>
  </p:cSld>
  <p:clrMapOvr>
    <a:masterClrMapping/>
  </p:clrMapOvr>
  <p:transition spd="slow" advTm="57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6858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2</a:t>
            </a:r>
            <a:r>
              <a:rPr lang="en-US" sz="2800" b="1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-/ THÀNH PHẦN VÀ CẤU TẠO CHẤT BÉO?</a:t>
            </a:r>
            <a:endParaRPr sz="2800" b="1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000" y="1155700"/>
            <a:ext cx="3643536" cy="2324100"/>
            <a:chOff x="4205867" y="939800"/>
            <a:chExt cx="3643536" cy="2324100"/>
          </a:xfrm>
        </p:grpSpPr>
        <p:pic>
          <p:nvPicPr>
            <p:cNvPr id="3076" name="Picture 4" descr="9 lợi ích tuyết vời của dầu lạc và những lưu ý khi sử dụ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0" r="17656"/>
            <a:stretch/>
          </p:blipFill>
          <p:spPr bwMode="auto">
            <a:xfrm>
              <a:off x="4205867" y="939800"/>
              <a:ext cx="1955800" cy="23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6048910" y="1871017"/>
              <a:ext cx="180049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CHẤT BÉO</a:t>
              </a:r>
              <a:endParaRPr lang="en-US" sz="2400" b="1" cap="none" spc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19736" y="827157"/>
            <a:ext cx="3787897" cy="2696011"/>
            <a:chOff x="3719736" y="827157"/>
            <a:chExt cx="3787897" cy="2696011"/>
          </a:xfrm>
        </p:grpSpPr>
        <p:sp>
          <p:nvSpPr>
            <p:cNvPr id="15" name="Rectangle 14"/>
            <p:cNvSpPr/>
            <p:nvPr/>
          </p:nvSpPr>
          <p:spPr>
            <a:xfrm>
              <a:off x="4559390" y="827157"/>
              <a:ext cx="294824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smtClean="0">
                  <a:ln w="1905"/>
                  <a:solidFill>
                    <a:schemeClr val="tx1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GLIXEROL</a:t>
              </a:r>
              <a:endParaRPr lang="en-US" sz="4000" b="1" cap="none" spc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80545" y="2815282"/>
              <a:ext cx="26773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AXIT BÉO</a:t>
              </a:r>
              <a:endParaRPr lang="en-US" sz="4000" b="1" cap="none" spc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719736" y="1378525"/>
              <a:ext cx="914400" cy="1524000"/>
              <a:chOff x="4749800" y="1422400"/>
              <a:chExt cx="914400" cy="152400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4749800" y="1422400"/>
                <a:ext cx="783245" cy="8953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4749800" y="2317750"/>
                <a:ext cx="914400" cy="6286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Rectangle 21"/>
          <p:cNvSpPr/>
          <p:nvPr/>
        </p:nvSpPr>
        <p:spPr>
          <a:xfrm>
            <a:off x="5051027" y="3513136"/>
            <a:ext cx="17363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Axit hữu cơ</a:t>
            </a:r>
            <a:endParaRPr lang="en-US" sz="2400" b="1" cap="none" spc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57865" y="3974801"/>
            <a:ext cx="21226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RCOO</a:t>
            </a:r>
            <a:r>
              <a:rPr lang="en-US" sz="40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H</a:t>
            </a:r>
            <a:endParaRPr lang="en-US" sz="40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12137" y="1497657"/>
            <a:ext cx="26100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C</a:t>
            </a:r>
            <a:r>
              <a:rPr lang="en-US" sz="4000" b="1" cap="none" spc="0" baseline="-2500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r>
              <a:rPr lang="en-US" sz="40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H</a:t>
            </a:r>
            <a:r>
              <a:rPr lang="en-US" sz="4000" b="1" baseline="-2500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5</a:t>
            </a:r>
            <a:r>
              <a:rPr lang="en-US" sz="40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(OH)</a:t>
            </a:r>
            <a:r>
              <a:rPr lang="en-US" sz="40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endParaRPr lang="en-US" sz="40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825873"/>
      </p:ext>
    </p:extLst>
  </p:cSld>
  <p:clrMapOvr>
    <a:masterClrMapping/>
  </p:clrMapOvr>
  <p:transition spd="slow" advTm="5400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6858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2</a:t>
            </a:r>
            <a:r>
              <a:rPr lang="en-US" sz="2800" b="1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-/ THÀNH PHẦN VÀ CẤU TẠO CHẤT BÉO?</a:t>
            </a:r>
            <a:endParaRPr sz="2800" b="1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239" y="827157"/>
            <a:ext cx="2928218" cy="2988289"/>
            <a:chOff x="465239" y="827157"/>
            <a:chExt cx="2928218" cy="2988289"/>
          </a:xfrm>
        </p:grpSpPr>
        <p:grpSp>
          <p:nvGrpSpPr>
            <p:cNvPr id="11" name="Group 10"/>
            <p:cNvGrpSpPr/>
            <p:nvPr/>
          </p:nvGrpSpPr>
          <p:grpSpPr>
            <a:xfrm>
              <a:off x="465239" y="827157"/>
              <a:ext cx="2928218" cy="2511345"/>
              <a:chOff x="4164236" y="827157"/>
              <a:chExt cx="2928218" cy="251134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4974567" y="827157"/>
                <a:ext cx="2117887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cap="none" spc="0" smtClean="0">
                    <a:ln w="1905"/>
                    <a:solidFill>
                      <a:schemeClr val="tx1">
                        <a:lumMod val="75000"/>
                      </a:schemeClr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" pitchFamily="18" charset="0"/>
                    <a:cs typeface="Times" pitchFamily="18" charset="0"/>
                  </a:rPr>
                  <a:t>GLIXEROL</a:t>
                </a:r>
                <a:endParaRPr lang="en-US" sz="2800" b="1" cap="none" spc="0">
                  <a:ln w="1905"/>
                  <a:solidFill>
                    <a:schemeClr val="tx1">
                      <a:lumMod val="7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954846" y="2815282"/>
                <a:ext cx="1928733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smtClean="0">
                    <a:ln w="1905"/>
                    <a:solidFill>
                      <a:srgbClr val="00206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" pitchFamily="18" charset="0"/>
                    <a:cs typeface="Times" pitchFamily="18" charset="0"/>
                  </a:rPr>
                  <a:t>AXIT BÉO</a:t>
                </a:r>
                <a:endParaRPr lang="en-US" sz="2800" b="1" cap="none" spc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4164236" y="1378525"/>
                <a:ext cx="914400" cy="1524000"/>
                <a:chOff x="5194300" y="1422400"/>
                <a:chExt cx="914400" cy="1524000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V="1">
                  <a:off x="5194300" y="1422400"/>
                  <a:ext cx="783245" cy="8953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5194300" y="2317750"/>
                  <a:ext cx="914400" cy="6286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Rectangle 24"/>
            <p:cNvSpPr/>
            <p:nvPr/>
          </p:nvSpPr>
          <p:spPr>
            <a:xfrm>
              <a:off x="1449813" y="3292226"/>
              <a:ext cx="154080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RCOO</a:t>
              </a:r>
              <a:r>
                <a:rPr lang="en-US" sz="28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H</a:t>
              </a:r>
              <a:endParaRPr lang="en-US" sz="28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389701" y="1350377"/>
            <a:ext cx="1882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C</a:t>
            </a:r>
            <a:r>
              <a:rPr lang="en-US" sz="2800" b="1" cap="none" spc="0" baseline="-25000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r>
              <a:rPr lang="en-US" sz="2800" b="1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H</a:t>
            </a:r>
            <a:r>
              <a:rPr lang="en-US" sz="2800" b="1" baseline="-25000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5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(OH)</a:t>
            </a:r>
            <a:r>
              <a:rPr lang="en-US" sz="28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endParaRPr lang="en-US" sz="28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47079" y="1478260"/>
            <a:ext cx="22381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(RCOO)</a:t>
            </a:r>
            <a:r>
              <a:rPr lang="en-US" sz="4000" b="1" baseline="-2500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endParaRPr lang="en-US" sz="40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43026" y="3990726"/>
            <a:ext cx="19543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RCOO - </a:t>
            </a:r>
            <a:endParaRPr lang="en-US" sz="36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58819" y="2006262"/>
            <a:ext cx="15440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C</a:t>
            </a:r>
            <a:r>
              <a:rPr lang="en-US" sz="3600" b="1" cap="none" spc="0" baseline="-25000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r>
              <a:rPr lang="en-US" sz="3600" b="1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H</a:t>
            </a:r>
            <a:r>
              <a:rPr lang="en-US" sz="3600" b="1" baseline="-25000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5</a:t>
            </a:r>
            <a:r>
              <a:rPr lang="en-US" sz="3600" b="1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 -</a:t>
            </a:r>
            <a:r>
              <a:rPr lang="en-US" sz="28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 </a:t>
            </a:r>
            <a:endParaRPr lang="en-US" sz="28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18588" y="1472257"/>
            <a:ext cx="12971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C</a:t>
            </a:r>
            <a:r>
              <a:rPr lang="en-US" sz="4000" b="1" baseline="-25000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r>
              <a:rPr lang="en-US" sz="4000" b="1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H</a:t>
            </a:r>
            <a:r>
              <a:rPr lang="en-US" sz="4000" b="1" baseline="-25000" smtClean="0">
                <a:ln w="1905"/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5</a:t>
            </a:r>
            <a:endParaRPr lang="en-US" sz="4000" b="1" cap="none" spc="0">
              <a:ln w="1905"/>
              <a:solidFill>
                <a:schemeClr val="tx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07862" y="849530"/>
            <a:ext cx="43781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a-/ CTHH của chất béo:</a:t>
            </a:r>
            <a:endParaRPr lang="en-US" sz="32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48731" y="2360205"/>
            <a:ext cx="46265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b</a:t>
            </a:r>
            <a:r>
              <a:rPr lang="en-US" sz="32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-/ Thành phần chất béo:</a:t>
            </a:r>
            <a:endParaRPr lang="en-US" sz="32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30" name="Google Shape;70;p14"/>
          <p:cNvSpPr txBox="1">
            <a:spLocks/>
          </p:cNvSpPr>
          <p:nvPr/>
        </p:nvSpPr>
        <p:spPr>
          <a:xfrm>
            <a:off x="4673597" y="3062028"/>
            <a:ext cx="4216404" cy="1470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>
              <a:buFont typeface="Wingdings" pitchFamily="2" charset="2"/>
              <a:buChar char="?"/>
            </a:pP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Chất béo là hỗn hợp nhiều este của Glixerol và các axit béo.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429985"/>
      </p:ext>
    </p:extLst>
  </p:cSld>
  <p:clrMapOvr>
    <a:masterClrMapping/>
  </p:clrMapOvr>
  <p:transition spd="slow" advTm="1071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18" grpId="0"/>
      <p:bldP spid="20" grpId="0"/>
      <p:bldP spid="20" grpId="1"/>
      <p:bldP spid="21" grpId="0"/>
      <p:bldP spid="21" grpId="1"/>
      <p:bldP spid="23" grpId="0"/>
      <p:bldP spid="24" grpId="0"/>
      <p:bldP spid="29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6858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3-/ TÍNH CHẤT HÓA HỌC CỦA CHẤT BÉO?</a:t>
            </a:r>
            <a:endParaRPr sz="2800" b="1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" name="Can 2"/>
          <p:cNvSpPr/>
          <p:nvPr/>
        </p:nvSpPr>
        <p:spPr>
          <a:xfrm>
            <a:off x="49652" y="846625"/>
            <a:ext cx="2757561" cy="3073400"/>
          </a:xfrm>
          <a:prstGeom prst="can">
            <a:avLst>
              <a:gd name="adj" fmla="val 2032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952" y="2668728"/>
            <a:ext cx="2757562" cy="584775"/>
            <a:chOff x="36952" y="2668728"/>
            <a:chExt cx="2757562" cy="584775"/>
          </a:xfrm>
        </p:grpSpPr>
        <p:sp>
          <p:nvSpPr>
            <p:cNvPr id="22" name="Rectangle 21"/>
            <p:cNvSpPr/>
            <p:nvPr/>
          </p:nvSpPr>
          <p:spPr>
            <a:xfrm>
              <a:off x="36952" y="2668728"/>
              <a:ext cx="182453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(RCOO)</a:t>
              </a:r>
              <a:r>
                <a:rPr lang="en-US" sz="3200" b="1" baseline="-2500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721784" y="2668728"/>
              <a:ext cx="107273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C</a:t>
              </a:r>
              <a:r>
                <a:rPr lang="en-US" sz="32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r>
                <a:rPr lang="en-US" sz="32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H</a:t>
              </a:r>
              <a:r>
                <a:rPr lang="en-US" sz="32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5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78839" y="1899166"/>
            <a:ext cx="1144428" cy="590778"/>
            <a:chOff x="806625" y="1784291"/>
            <a:chExt cx="1144428" cy="590778"/>
          </a:xfrm>
        </p:grpSpPr>
        <p:sp>
          <p:nvSpPr>
            <p:cNvPr id="28" name="Rectangle 27"/>
            <p:cNvSpPr/>
            <p:nvPr/>
          </p:nvSpPr>
          <p:spPr>
            <a:xfrm>
              <a:off x="806625" y="1790294"/>
              <a:ext cx="503664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H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28392" y="1784291"/>
              <a:ext cx="82266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OH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sp>
        <p:nvSpPr>
          <p:cNvPr id="32" name="Can 31"/>
          <p:cNvSpPr/>
          <p:nvPr/>
        </p:nvSpPr>
        <p:spPr>
          <a:xfrm>
            <a:off x="3910452" y="882878"/>
            <a:ext cx="2757561" cy="3073400"/>
          </a:xfrm>
          <a:prstGeom prst="can">
            <a:avLst>
              <a:gd name="adj" fmla="val 2032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30543" y="1871224"/>
            <a:ext cx="19399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3RCOOH</a:t>
            </a:r>
            <a:endParaRPr lang="en-US" sz="32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40774" y="2674331"/>
            <a:ext cx="21194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C</a:t>
            </a:r>
            <a:r>
              <a:rPr lang="en-US" sz="32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r>
              <a:rPr lang="en-US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H</a:t>
            </a:r>
            <a:r>
              <a:rPr lang="en-US" sz="32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5</a:t>
            </a:r>
            <a:r>
              <a:rPr lang="en-US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(OH)</a:t>
            </a:r>
            <a:r>
              <a:rPr lang="en-US" sz="32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endParaRPr lang="en-US" sz="32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Striped Right Arrow 3"/>
          <p:cNvSpPr/>
          <p:nvPr/>
        </p:nvSpPr>
        <p:spPr>
          <a:xfrm>
            <a:off x="2956649" y="2076678"/>
            <a:ext cx="698500" cy="592050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19922" y="1905169"/>
            <a:ext cx="9589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H</a:t>
            </a:r>
            <a:r>
              <a:rPr lang="en-US" sz="3200" b="1" baseline="-2500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2</a:t>
            </a:r>
            <a:r>
              <a:rPr lang="en-US" sz="32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O</a:t>
            </a:r>
            <a:endParaRPr lang="en-US" sz="3200" b="1" cap="none" spc="0">
              <a:ln w="1905"/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pic>
        <p:nvPicPr>
          <p:cNvPr id="4098" name="Picture 2" descr="Dụng cụ thí nghiệm – Dụng cụ thủy tinh Duran – Đức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25" r="54375"/>
          <a:stretch/>
        </p:blipFill>
        <p:spPr bwMode="auto">
          <a:xfrm>
            <a:off x="55684" y="3994378"/>
            <a:ext cx="2165983" cy="11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Google Shape;70;p14"/>
          <p:cNvSpPr txBox="1">
            <a:spLocks/>
          </p:cNvSpPr>
          <p:nvPr/>
        </p:nvSpPr>
        <p:spPr>
          <a:xfrm>
            <a:off x="2956649" y="4426178"/>
            <a:ext cx="5933352" cy="575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>
              <a:buFont typeface="Wingdings" pitchFamily="2" charset="2"/>
              <a:buChar char="?"/>
            </a:pP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a-/ Phản ứng thủy phân chất béo. 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575357"/>
      </p:ext>
    </p:extLst>
  </p:cSld>
  <p:clrMapOvr>
    <a:masterClrMapping/>
  </p:clrMapOvr>
  <p:transition spd="slow" advTm="950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2" grpId="0" animBg="1"/>
      <p:bldP spid="33" grpId="0"/>
      <p:bldP spid="34" grpId="0"/>
      <p:bldP spid="4" grpId="0" animBg="1"/>
      <p:bldP spid="40" grpId="0"/>
      <p:bldP spid="40" grpId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6858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3-/ TÍNH CHẤT HÓA HỌC CỦA CHẤT BÉO?</a:t>
            </a:r>
            <a:endParaRPr sz="2800" b="1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029" y="1629845"/>
            <a:ext cx="2462370" cy="523220"/>
            <a:chOff x="137941" y="2668728"/>
            <a:chExt cx="2462370" cy="523220"/>
          </a:xfrm>
        </p:grpSpPr>
        <p:sp>
          <p:nvSpPr>
            <p:cNvPr id="22" name="Rectangle 21"/>
            <p:cNvSpPr/>
            <p:nvPr/>
          </p:nvSpPr>
          <p:spPr>
            <a:xfrm>
              <a:off x="137941" y="2668728"/>
              <a:ext cx="162256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(RCOO)</a:t>
              </a:r>
              <a:r>
                <a:rPr lang="en-US" sz="2800" b="1" baseline="-2500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endParaRPr lang="en-US" sz="28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36586" y="2668728"/>
              <a:ext cx="96372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C</a:t>
              </a:r>
              <a:r>
                <a:rPr lang="en-US" sz="28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r>
                <a:rPr lang="en-US" sz="28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H</a:t>
              </a:r>
              <a:r>
                <a:rPr lang="en-US" sz="28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5</a:t>
              </a:r>
              <a:endParaRPr lang="en-US" sz="28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133870" y="1640348"/>
            <a:ext cx="17203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3RCOOH</a:t>
            </a:r>
            <a:endParaRPr lang="en-US" sz="28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33090" y="1640348"/>
            <a:ext cx="1882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C</a:t>
            </a:r>
            <a:r>
              <a:rPr lang="en-US" sz="28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H</a:t>
            </a:r>
            <a:r>
              <a:rPr lang="en-US" sz="28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5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(OH)</a:t>
            </a:r>
            <a:r>
              <a:rPr lang="en-US" sz="28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endParaRPr lang="en-US" sz="28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972748" y="1629845"/>
            <a:ext cx="10422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3H</a:t>
            </a:r>
            <a:r>
              <a:rPr lang="en-US" sz="2800" b="1" baseline="-25000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2</a:t>
            </a:r>
            <a:r>
              <a:rPr lang="en-US" sz="28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O</a:t>
            </a:r>
            <a:endParaRPr lang="en-US" sz="2800" b="1" cap="none" spc="0">
              <a:ln w="1905"/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41" name="Google Shape;70;p14"/>
          <p:cNvSpPr txBox="1">
            <a:spLocks/>
          </p:cNvSpPr>
          <p:nvPr/>
        </p:nvSpPr>
        <p:spPr>
          <a:xfrm>
            <a:off x="339223" y="755878"/>
            <a:ext cx="6925694" cy="575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>
              <a:buFont typeface="Wingdings" pitchFamily="2" charset="2"/>
              <a:buChar char="?"/>
            </a:pP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a-/ Phản ứng thủy phân chất béo trong MT axit. 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" name="Cross 1"/>
          <p:cNvSpPr/>
          <p:nvPr/>
        </p:nvSpPr>
        <p:spPr>
          <a:xfrm>
            <a:off x="2547802" y="1738107"/>
            <a:ext cx="300898" cy="368249"/>
          </a:xfrm>
          <a:prstGeom prst="plus">
            <a:avLst>
              <a:gd name="adj" fmla="val 38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Cross 17"/>
          <p:cNvSpPr/>
          <p:nvPr/>
        </p:nvSpPr>
        <p:spPr>
          <a:xfrm>
            <a:off x="6964019" y="1792238"/>
            <a:ext cx="300898" cy="368249"/>
          </a:xfrm>
          <a:prstGeom prst="plus">
            <a:avLst>
              <a:gd name="adj" fmla="val 38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4" name="Group 13"/>
          <p:cNvGrpSpPr/>
          <p:nvPr/>
        </p:nvGrpSpPr>
        <p:grpSpPr>
          <a:xfrm>
            <a:off x="4102906" y="1819124"/>
            <a:ext cx="1030964" cy="177800"/>
            <a:chOff x="3265849" y="3035300"/>
            <a:chExt cx="1293451" cy="17780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3305899" y="3035300"/>
              <a:ext cx="1253401" cy="0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3265849" y="3213100"/>
              <a:ext cx="1191851" cy="0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Google Shape;70;p14"/>
          <p:cNvSpPr txBox="1">
            <a:spLocks/>
          </p:cNvSpPr>
          <p:nvPr/>
        </p:nvSpPr>
        <p:spPr>
          <a:xfrm>
            <a:off x="4015021" y="1275733"/>
            <a:ext cx="1221466" cy="57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t</a:t>
            </a:r>
            <a:r>
              <a:rPr lang="en-US" sz="2400" b="1" baseline="30000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o</a:t>
            </a: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 / axit 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0" name="Google Shape;70;p14"/>
          <p:cNvSpPr txBox="1">
            <a:spLocks/>
          </p:cNvSpPr>
          <p:nvPr/>
        </p:nvSpPr>
        <p:spPr>
          <a:xfrm>
            <a:off x="0" y="2381478"/>
            <a:ext cx="9115337" cy="5758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>
              <a:buFont typeface="Wingdings" pitchFamily="2" charset="2"/>
              <a:buChar char="?"/>
            </a:pPr>
            <a:r>
              <a:rPr lang="en-US" sz="20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Đun nóng chất béo với nước, có axit làm xúc tác, tạo ra glixerol và các axit béo</a:t>
            </a:r>
            <a:endParaRPr lang="en-US" sz="20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5" name="Google Shape;70;p14"/>
          <p:cNvSpPr txBox="1">
            <a:spLocks/>
          </p:cNvSpPr>
          <p:nvPr/>
        </p:nvSpPr>
        <p:spPr>
          <a:xfrm>
            <a:off x="339222" y="3359378"/>
            <a:ext cx="8538078" cy="575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>
              <a:buFont typeface="Wingdings" pitchFamily="2" charset="2"/>
              <a:buChar char="?"/>
            </a:pPr>
            <a:r>
              <a:rPr lang="en-US" sz="2400" b="1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b</a:t>
            </a: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-/ Phản ứng thủy phân chất béo trong MT kiềm (bazơ tan). 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1734453"/>
      </p:ext>
    </p:extLst>
  </p:cSld>
  <p:clrMapOvr>
    <a:masterClrMapping/>
  </p:clrMapOvr>
  <p:transition spd="slow" advTm="1115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  <p:bldP spid="40" grpId="0"/>
      <p:bldP spid="2" grpId="0" animBg="1"/>
      <p:bldP spid="18" grpId="0" animBg="1"/>
      <p:bldP spid="29" grpId="0"/>
      <p:bldP spid="30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n 2"/>
          <p:cNvSpPr/>
          <p:nvPr/>
        </p:nvSpPr>
        <p:spPr>
          <a:xfrm>
            <a:off x="49652" y="846625"/>
            <a:ext cx="2757561" cy="3073400"/>
          </a:xfrm>
          <a:prstGeom prst="can">
            <a:avLst>
              <a:gd name="adj" fmla="val 2032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952" y="2668728"/>
            <a:ext cx="2757562" cy="584775"/>
            <a:chOff x="36952" y="2668728"/>
            <a:chExt cx="2757562" cy="584775"/>
          </a:xfrm>
        </p:grpSpPr>
        <p:sp>
          <p:nvSpPr>
            <p:cNvPr id="22" name="Rectangle 21"/>
            <p:cNvSpPr/>
            <p:nvPr/>
          </p:nvSpPr>
          <p:spPr>
            <a:xfrm>
              <a:off x="36952" y="2668728"/>
              <a:ext cx="182453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(RCOO)</a:t>
              </a:r>
              <a:r>
                <a:rPr lang="en-US" sz="3200" b="1" baseline="-2500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721784" y="2668728"/>
              <a:ext cx="107273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C</a:t>
              </a:r>
              <a:r>
                <a:rPr lang="en-US" sz="32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r>
                <a:rPr lang="en-US" sz="32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H</a:t>
              </a:r>
              <a:r>
                <a:rPr lang="en-US" sz="32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5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9732" y="1893163"/>
            <a:ext cx="1337399" cy="590778"/>
            <a:chOff x="613654" y="1784291"/>
            <a:chExt cx="1337399" cy="590778"/>
          </a:xfrm>
        </p:grpSpPr>
        <p:sp>
          <p:nvSpPr>
            <p:cNvPr id="28" name="Rectangle 27"/>
            <p:cNvSpPr/>
            <p:nvPr/>
          </p:nvSpPr>
          <p:spPr>
            <a:xfrm>
              <a:off x="613654" y="1790294"/>
              <a:ext cx="68640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Na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28392" y="1784291"/>
              <a:ext cx="82266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OH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10452" y="882878"/>
            <a:ext cx="2757561" cy="3073400"/>
            <a:chOff x="3910452" y="882878"/>
            <a:chExt cx="2757561" cy="3073400"/>
          </a:xfrm>
        </p:grpSpPr>
        <p:sp>
          <p:nvSpPr>
            <p:cNvPr id="32" name="Can 31"/>
            <p:cNvSpPr/>
            <p:nvPr/>
          </p:nvSpPr>
          <p:spPr>
            <a:xfrm>
              <a:off x="3910452" y="882878"/>
              <a:ext cx="2757561" cy="3073400"/>
            </a:xfrm>
            <a:prstGeom prst="can">
              <a:avLst>
                <a:gd name="adj" fmla="val 20322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339172" y="1871224"/>
              <a:ext cx="212269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3RCOONa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40774" y="2674331"/>
              <a:ext cx="211949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C</a:t>
              </a:r>
              <a:r>
                <a:rPr lang="en-US" sz="32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r>
                <a:rPr lang="en-US" sz="32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H</a:t>
              </a:r>
              <a:r>
                <a:rPr lang="en-US" sz="32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5</a:t>
              </a:r>
              <a:r>
                <a:rPr lang="en-US" sz="32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(OH)</a:t>
              </a:r>
              <a:r>
                <a:rPr lang="en-US" sz="32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endParaRPr lang="en-US" sz="32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sp>
        <p:nvSpPr>
          <p:cNvPr id="4" name="Striped Right Arrow 3"/>
          <p:cNvSpPr/>
          <p:nvPr/>
        </p:nvSpPr>
        <p:spPr>
          <a:xfrm>
            <a:off x="2956649" y="2076678"/>
            <a:ext cx="698500" cy="592050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ụng cụ thí nghiệm – Dụng cụ thủy tinh Duran – Đức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25" r="54375"/>
          <a:stretch/>
        </p:blipFill>
        <p:spPr bwMode="auto">
          <a:xfrm>
            <a:off x="55684" y="3994378"/>
            <a:ext cx="2165983" cy="11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70;p14"/>
          <p:cNvSpPr txBox="1">
            <a:spLocks/>
          </p:cNvSpPr>
          <p:nvPr/>
        </p:nvSpPr>
        <p:spPr>
          <a:xfrm>
            <a:off x="25400" y="31978"/>
            <a:ext cx="8538078" cy="575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>
              <a:buFont typeface="Wingdings" pitchFamily="2" charset="2"/>
              <a:buChar char="?"/>
            </a:pPr>
            <a:r>
              <a:rPr lang="en-US" sz="2400" b="1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b</a:t>
            </a: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-/ Phản ứng thủy phân chất béo trong MT kiềm (bazơ tan). 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545039"/>
      </p:ext>
    </p:extLst>
  </p:cSld>
  <p:clrMapOvr>
    <a:masterClrMapping/>
  </p:clrMapOvr>
  <p:transition spd="slow" advTm="400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0" y="38100"/>
            <a:ext cx="9144000" cy="6858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chemeClr val="bg1"/>
                </a:solidFill>
                <a:latin typeface="Times" pitchFamily="18" charset="0"/>
                <a:cs typeface="Times" pitchFamily="18" charset="0"/>
              </a:rPr>
              <a:t>3-/ TÍNH CHẤT HÓA HỌC CỦA CHẤT BÉO?</a:t>
            </a:r>
            <a:endParaRPr sz="2800" b="1">
              <a:solidFill>
                <a:schemeClr val="bg1"/>
              </a:solidFill>
              <a:latin typeface="Times" pitchFamily="18" charset="0"/>
              <a:cs typeface="Times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028" y="2421413"/>
            <a:ext cx="2462370" cy="523220"/>
            <a:chOff x="137941" y="2668728"/>
            <a:chExt cx="2462370" cy="523220"/>
          </a:xfrm>
        </p:grpSpPr>
        <p:sp>
          <p:nvSpPr>
            <p:cNvPr id="22" name="Rectangle 21"/>
            <p:cNvSpPr/>
            <p:nvPr/>
          </p:nvSpPr>
          <p:spPr>
            <a:xfrm>
              <a:off x="137941" y="2668728"/>
              <a:ext cx="162256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(RCOO)</a:t>
              </a:r>
              <a:r>
                <a:rPr lang="en-US" sz="2800" b="1" baseline="-25000" smtClean="0">
                  <a:ln w="1905"/>
                  <a:solidFill>
                    <a:schemeClr val="bg2">
                      <a:lumMod val="50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endParaRPr lang="en-US" sz="28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36586" y="2668728"/>
              <a:ext cx="96372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C</a:t>
              </a:r>
              <a:r>
                <a:rPr lang="en-US" sz="28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3</a:t>
              </a:r>
              <a:r>
                <a:rPr lang="en-US" sz="2800" b="1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H</a:t>
              </a:r>
              <a:r>
                <a:rPr lang="en-US" sz="2800" b="1" baseline="-2500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" pitchFamily="18" charset="0"/>
                  <a:cs typeface="Times" pitchFamily="18" charset="0"/>
                </a:rPr>
                <a:t>5</a:t>
              </a:r>
              <a:endParaRPr lang="en-US" sz="2800" b="1" cap="none" spc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053718" y="2431916"/>
            <a:ext cx="18806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3RCOONa</a:t>
            </a:r>
            <a:endParaRPr lang="en-US" sz="28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33089" y="2431916"/>
            <a:ext cx="18822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C</a:t>
            </a:r>
            <a:r>
              <a:rPr lang="en-US" sz="28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H</a:t>
            </a:r>
            <a:r>
              <a:rPr lang="en-US" sz="28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5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(OH)</a:t>
            </a:r>
            <a:r>
              <a:rPr lang="en-US" sz="2800" b="1" baseline="-2500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</a:t>
            </a:r>
            <a:endParaRPr lang="en-US" sz="28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13248" y="2421413"/>
            <a:ext cx="13612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mtClean="0">
                <a:ln w="1905"/>
                <a:solidFill>
                  <a:schemeClr val="bg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 pitchFamily="18" charset="0"/>
                <a:cs typeface="Times" pitchFamily="18" charset="0"/>
              </a:rPr>
              <a:t>3NaOH</a:t>
            </a:r>
            <a:endParaRPr lang="en-US" sz="2800" b="1" cap="none" spc="0">
              <a:ln w="1905"/>
              <a:solidFill>
                <a:schemeClr val="bg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 pitchFamily="18" charset="0"/>
              <a:cs typeface="Times" pitchFamily="18" charset="0"/>
            </a:endParaRPr>
          </a:p>
        </p:txBody>
      </p:sp>
      <p:sp>
        <p:nvSpPr>
          <p:cNvPr id="41" name="Google Shape;70;p14"/>
          <p:cNvSpPr txBox="1">
            <a:spLocks/>
          </p:cNvSpPr>
          <p:nvPr/>
        </p:nvSpPr>
        <p:spPr>
          <a:xfrm>
            <a:off x="339223" y="755878"/>
            <a:ext cx="6925694" cy="575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>
              <a:buFont typeface="Wingdings" pitchFamily="2" charset="2"/>
              <a:buChar char="?"/>
            </a:pP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a-/ Phản ứng thủy phân chất béo trong MT axit. 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" name="Cross 1"/>
          <p:cNvSpPr/>
          <p:nvPr/>
        </p:nvSpPr>
        <p:spPr>
          <a:xfrm>
            <a:off x="2605149" y="2591201"/>
            <a:ext cx="265447" cy="291642"/>
          </a:xfrm>
          <a:prstGeom prst="plus">
            <a:avLst>
              <a:gd name="adj" fmla="val 38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Cross 17"/>
          <p:cNvSpPr/>
          <p:nvPr/>
        </p:nvSpPr>
        <p:spPr>
          <a:xfrm>
            <a:off x="6995846" y="2606282"/>
            <a:ext cx="269071" cy="215033"/>
          </a:xfrm>
          <a:prstGeom prst="plus">
            <a:avLst>
              <a:gd name="adj" fmla="val 387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49212" y="2737022"/>
            <a:ext cx="753082" cy="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70;p14"/>
          <p:cNvSpPr txBox="1">
            <a:spLocks/>
          </p:cNvSpPr>
          <p:nvPr/>
        </p:nvSpPr>
        <p:spPr>
          <a:xfrm>
            <a:off x="4360910" y="2187509"/>
            <a:ext cx="542647" cy="57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t</a:t>
            </a:r>
            <a:r>
              <a:rPr lang="en-US" sz="2400" b="1" baseline="30000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o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0" name="Google Shape;70;p14"/>
          <p:cNvSpPr txBox="1">
            <a:spLocks/>
          </p:cNvSpPr>
          <p:nvPr/>
        </p:nvSpPr>
        <p:spPr>
          <a:xfrm>
            <a:off x="4846811" y="4036842"/>
            <a:ext cx="3979895" cy="57586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 algn="ctr">
              <a:buFont typeface="Wingdings" pitchFamily="2" charset="2"/>
              <a:buChar char="?"/>
            </a:pP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Phản ứng xà phòng hóa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5" name="Google Shape;70;p14"/>
          <p:cNvSpPr txBox="1">
            <a:spLocks/>
          </p:cNvSpPr>
          <p:nvPr/>
        </p:nvSpPr>
        <p:spPr>
          <a:xfrm>
            <a:off x="288628" y="1413479"/>
            <a:ext cx="8538078" cy="5758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342900" indent="-342900">
              <a:buFont typeface="Wingdings" pitchFamily="2" charset="2"/>
              <a:buChar char="?"/>
            </a:pPr>
            <a:r>
              <a:rPr lang="en-US" sz="2400" b="1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b</a:t>
            </a:r>
            <a:r>
              <a:rPr lang="en-US" sz="2400" b="1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-/ Phản ứng thủy phân chất béo trong MT kiềm (bazơ tan). </a:t>
            </a:r>
            <a:endParaRPr lang="en-US" sz="2400" b="1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9" name="Google Shape;70;p14"/>
          <p:cNvSpPr txBox="1">
            <a:spLocks/>
          </p:cNvSpPr>
          <p:nvPr/>
        </p:nvSpPr>
        <p:spPr>
          <a:xfrm>
            <a:off x="4793228" y="2955136"/>
            <a:ext cx="2471689" cy="977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sz="1800" smtClean="0">
                <a:solidFill>
                  <a:sysClr val="windowText" lastClr="000000"/>
                </a:solidFill>
                <a:latin typeface="Times" pitchFamily="18" charset="0"/>
                <a:cs typeface="Times" pitchFamily="18" charset="0"/>
              </a:rPr>
              <a:t>Muối của Na với axit béo là thành phần chính của xà phòng.</a:t>
            </a:r>
            <a:endParaRPr lang="en-US" sz="1800">
              <a:solidFill>
                <a:sysClr val="windowText" lastClr="000000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015591"/>
      </p:ext>
    </p:extLst>
  </p:cSld>
  <p:clrMapOvr>
    <a:masterClrMapping/>
  </p:clrMapOvr>
  <p:transition spd="slow" advTm="13569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  <p:bldP spid="40" grpId="0"/>
      <p:bldP spid="2" grpId="0" animBg="1"/>
      <p:bldP spid="18" grpId="0" animBg="1"/>
      <p:bldP spid="29" grpId="0"/>
      <p:bldP spid="30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6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1.5|1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4.7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0|14|10.4|5.3|2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19.5|30.5|1.8|2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11.1|15.6|11.4|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4.2|15.7|28.4|12.3"/>
</p:tagLst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388</Words>
  <Application>Microsoft Office PowerPoint</Application>
  <PresentationFormat>On-screen Show (16:9)</PresentationFormat>
  <Paragraphs>83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Wingdings</vt:lpstr>
      <vt:lpstr>EB Garamond</vt:lpstr>
      <vt:lpstr>Source Code Pro</vt:lpstr>
      <vt:lpstr>Oswald</vt:lpstr>
      <vt:lpstr>Times</vt:lpstr>
      <vt:lpstr>Arial</vt:lpstr>
      <vt:lpstr>Modern Writer</vt:lpstr>
      <vt:lpstr>TUẦN 30. CHẤT BÉO</vt:lpstr>
      <vt:lpstr>1-/ CHẤT BÉO CÓ Ở ĐÂU?</vt:lpstr>
      <vt:lpstr>2-/ TÍNH CHẤT VẬT LÍ CỦA CHẤT BÉO?</vt:lpstr>
      <vt:lpstr>2-/ THÀNH PHẦN VÀ CẤU TẠO CHẤT BÉO?</vt:lpstr>
      <vt:lpstr>2-/ THÀNH PHẦN VÀ CẤU TẠO CHẤT BÉO?</vt:lpstr>
      <vt:lpstr>3-/ TÍNH CHẤT HÓA HỌC CỦA CHẤT BÉO?</vt:lpstr>
      <vt:lpstr>3-/ TÍNH CHẤT HÓA HỌC CỦA CHẤT BÉO?</vt:lpstr>
      <vt:lpstr>PowerPoint Presentation</vt:lpstr>
      <vt:lpstr>3-/ TÍNH CHẤT HÓA HỌC CỦA CHẤT BÉO?</vt:lpstr>
      <vt:lpstr>3-/ ỨNG DỤNG CỦA CHẤT BÉO?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30. PHA CHẾ  DUNG DỊCH</dc:title>
  <dc:creator>LONA</dc:creator>
  <cp:lastModifiedBy>DangHa</cp:lastModifiedBy>
  <cp:revision>111</cp:revision>
  <dcterms:modified xsi:type="dcterms:W3CDTF">2020-04-28T15:50:07Z</dcterms:modified>
</cp:coreProperties>
</file>